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Nunito Bold" charset="0"/>
      <p:regular r:id="rId15"/>
    </p:embeddedFont>
    <p:embeddedFont>
      <p:font typeface="Nunito Sans Bold" panose="020B0604020202020204" charset="0"/>
      <p:regular r:id="rId16"/>
    </p:embeddedFont>
    <p:embeddedFont>
      <p:font typeface="Nunito Sans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3201A-8960-4E5C-91BB-C100EAA2B31C}" v="1" dt="2024-01-15T23:25:50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8" autoAdjust="0"/>
    <p:restoredTop sz="94622" autoAdjust="0"/>
  </p:normalViewPr>
  <p:slideViewPr>
    <p:cSldViewPr>
      <p:cViewPr varScale="1">
        <p:scale>
          <a:sx n="73" d="100"/>
          <a:sy n="73" d="100"/>
        </p:scale>
        <p:origin x="78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oran" userId="ffd47e523b4e2bf6" providerId="LiveId" clId="{2303201A-8960-4E5C-91BB-C100EAA2B31C}"/>
    <pc:docChg chg="custSel modSld">
      <pc:chgData name="Eric Moran" userId="ffd47e523b4e2bf6" providerId="LiveId" clId="{2303201A-8960-4E5C-91BB-C100EAA2B31C}" dt="2024-01-16T22:26:23.548" v="370" actId="1076"/>
      <pc:docMkLst>
        <pc:docMk/>
      </pc:docMkLst>
      <pc:sldChg chg="modSp">
        <pc:chgData name="Eric Moran" userId="ffd47e523b4e2bf6" providerId="LiveId" clId="{2303201A-8960-4E5C-91BB-C100EAA2B31C}" dt="2024-01-15T23:25:50.726" v="303"/>
        <pc:sldMkLst>
          <pc:docMk/>
          <pc:sldMk cId="0" sldId="256"/>
        </pc:sldMkLst>
        <pc:spChg chg="mod">
          <ac:chgData name="Eric Moran" userId="ffd47e523b4e2bf6" providerId="LiveId" clId="{2303201A-8960-4E5C-91BB-C100EAA2B31C}" dt="2024-01-15T23:25:50.726" v="303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Eric Moran" userId="ffd47e523b4e2bf6" providerId="LiveId" clId="{2303201A-8960-4E5C-91BB-C100EAA2B31C}" dt="2024-01-15T23:23:05.503" v="302" actId="14100"/>
        <pc:sldMkLst>
          <pc:docMk/>
          <pc:sldMk cId="0" sldId="257"/>
        </pc:sldMkLst>
        <pc:graphicFrameChg chg="mod modGraphic">
          <ac:chgData name="Eric Moran" userId="ffd47e523b4e2bf6" providerId="LiveId" clId="{2303201A-8960-4E5C-91BB-C100EAA2B31C}" dt="2024-01-15T23:23:05.503" v="302" actId="14100"/>
          <ac:graphicFrameMkLst>
            <pc:docMk/>
            <pc:sldMk cId="0" sldId="257"/>
            <ac:graphicFrameMk id="2" creationId="{00000000-0000-0000-0000-000000000000}"/>
          </ac:graphicFrameMkLst>
        </pc:graphicFrameChg>
      </pc:sldChg>
      <pc:sldChg chg="modSp mod">
        <pc:chgData name="Eric Moran" userId="ffd47e523b4e2bf6" providerId="LiveId" clId="{2303201A-8960-4E5C-91BB-C100EAA2B31C}" dt="2024-01-15T23:07:18.508" v="2" actId="1076"/>
        <pc:sldMkLst>
          <pc:docMk/>
          <pc:sldMk cId="0" sldId="258"/>
        </pc:sldMkLst>
        <pc:graphicFrameChg chg="mod modGraphic">
          <ac:chgData name="Eric Moran" userId="ffd47e523b4e2bf6" providerId="LiveId" clId="{2303201A-8960-4E5C-91BB-C100EAA2B31C}" dt="2024-01-15T23:07:18.508" v="2" actId="1076"/>
          <ac:graphicFrameMkLst>
            <pc:docMk/>
            <pc:sldMk cId="0" sldId="258"/>
            <ac:graphicFrameMk id="2" creationId="{00000000-0000-0000-0000-000000000000}"/>
          </ac:graphicFrameMkLst>
        </pc:graphicFrameChg>
      </pc:sldChg>
      <pc:sldChg chg="modNotesTx">
        <pc:chgData name="Eric Moran" userId="ffd47e523b4e2bf6" providerId="LiveId" clId="{2303201A-8960-4E5C-91BB-C100EAA2B31C}" dt="2024-01-15T23:10:15.422" v="124" actId="20577"/>
        <pc:sldMkLst>
          <pc:docMk/>
          <pc:sldMk cId="0" sldId="260"/>
        </pc:sldMkLst>
      </pc:sldChg>
      <pc:sldChg chg="modNotesTx">
        <pc:chgData name="Eric Moran" userId="ffd47e523b4e2bf6" providerId="LiveId" clId="{2303201A-8960-4E5C-91BB-C100EAA2B31C}" dt="2024-01-15T23:10:50.885" v="230" actId="20577"/>
        <pc:sldMkLst>
          <pc:docMk/>
          <pc:sldMk cId="0" sldId="261"/>
        </pc:sldMkLst>
      </pc:sldChg>
      <pc:sldChg chg="modSp mod modNotesTx">
        <pc:chgData name="Eric Moran" userId="ffd47e523b4e2bf6" providerId="LiveId" clId="{2303201A-8960-4E5C-91BB-C100EAA2B31C}" dt="2024-01-15T23:11:57.956" v="301" actId="20577"/>
        <pc:sldMkLst>
          <pc:docMk/>
          <pc:sldMk cId="0" sldId="262"/>
        </pc:sldMkLst>
        <pc:graphicFrameChg chg="modGraphic">
          <ac:chgData name="Eric Moran" userId="ffd47e523b4e2bf6" providerId="LiveId" clId="{2303201A-8960-4E5C-91BB-C100EAA2B31C}" dt="2024-01-15T23:11:40.189" v="244" actId="20577"/>
          <ac:graphicFrameMkLst>
            <pc:docMk/>
            <pc:sldMk cId="0" sldId="262"/>
            <ac:graphicFrameMk id="2" creationId="{00000000-0000-0000-0000-000000000000}"/>
          </ac:graphicFrameMkLst>
        </pc:graphicFrameChg>
      </pc:sldChg>
      <pc:sldChg chg="modSp mod">
        <pc:chgData name="Eric Moran" userId="ffd47e523b4e2bf6" providerId="LiveId" clId="{2303201A-8960-4E5C-91BB-C100EAA2B31C}" dt="2024-01-16T22:26:23.548" v="370" actId="1076"/>
        <pc:sldMkLst>
          <pc:docMk/>
          <pc:sldMk cId="0" sldId="263"/>
        </pc:sldMkLst>
        <pc:spChg chg="mod">
          <ac:chgData name="Eric Moran" userId="ffd47e523b4e2bf6" providerId="LiveId" clId="{2303201A-8960-4E5C-91BB-C100EAA2B31C}" dt="2024-01-16T22:26:23.548" v="370" actId="1076"/>
          <ac:spMkLst>
            <pc:docMk/>
            <pc:sldMk cId="0" sldId="26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4FFA-6BD9-4391-930C-A5D5B8C121C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BC3F-613B-434D-A092-6EA151D1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FBC3F-613B-434D-A092-6EA151D1D6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Solution: wearable device that transmits signals to a cloud based system that would notify a physician and/or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FBC3F-613B-434D-A092-6EA151D1D6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4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“Thrill” and how fistulas are distinguished.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FBC3F-613B-434D-A092-6EA151D1D6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students have funding.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FBC3F-613B-434D-A092-6EA151D1D6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217" y="1519749"/>
            <a:ext cx="6626006" cy="6996691"/>
          </a:xfrm>
          <a:custGeom>
            <a:avLst/>
            <a:gdLst/>
            <a:ahLst/>
            <a:cxnLst/>
            <a:rect l="l" t="t" r="r" b="b"/>
            <a:pathLst>
              <a:path w="6626006" h="6996691">
                <a:moveTo>
                  <a:pt x="0" y="0"/>
                </a:moveTo>
                <a:lnTo>
                  <a:pt x="6626006" y="0"/>
                </a:lnTo>
                <a:lnTo>
                  <a:pt x="6626006" y="6996692"/>
                </a:lnTo>
                <a:lnTo>
                  <a:pt x="0" y="69966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br>
              <a:rPr lang="en-US" dirty="0"/>
            </a:br>
            <a:endParaRPr lang="en-US" dirty="0">
              <a:solidFill>
                <a:srgbClr val="FFFFFF"/>
              </a:solidFill>
              <a:latin typeface="-apple-system"/>
            </a:endParaRPr>
          </a:p>
          <a:p>
            <a:r>
              <a:rPr lang="en-US" dirty="0">
                <a:solidFill>
                  <a:srgbClr val="FFFFFF"/>
                </a:solidFill>
                <a:latin typeface="var(--fontFamilyBase)"/>
              </a:rPr>
              <a:t>Kasperek, Szymon R</a:t>
            </a:r>
          </a:p>
          <a:p>
            <a:br>
              <a:rPr lang="en-US" dirty="0">
                <a:solidFill>
                  <a:srgbClr val="FFFFFF"/>
                </a:solidFill>
                <a:latin typeface="-apple-system"/>
              </a:rPr>
            </a:br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9144000" y="9239250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396131" y="1640917"/>
            <a:ext cx="9891869" cy="7617383"/>
          </a:xfrm>
          <a:custGeom>
            <a:avLst/>
            <a:gdLst/>
            <a:ahLst/>
            <a:cxnLst/>
            <a:rect l="l" t="t" r="r" b="b"/>
            <a:pathLst>
              <a:path w="9891869" h="7617383">
                <a:moveTo>
                  <a:pt x="0" y="0"/>
                </a:moveTo>
                <a:lnTo>
                  <a:pt x="9891869" y="0"/>
                </a:lnTo>
                <a:lnTo>
                  <a:pt x="9891869" y="7617383"/>
                </a:lnTo>
                <a:lnTo>
                  <a:pt x="0" y="76173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94242"/>
              </p:ext>
            </p:extLst>
          </p:nvPr>
        </p:nvGraphicFramePr>
        <p:xfrm>
          <a:off x="10287001" y="3274966"/>
          <a:ext cx="5642040" cy="6400406"/>
        </p:xfrm>
        <a:graphic>
          <a:graphicData uri="http://schemas.openxmlformats.org/drawingml/2006/table">
            <a:tbl>
              <a:tblPr/>
              <a:tblGrid>
                <a:gridCol w="564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1878">
                <a:tc>
                  <a:txBody>
                    <a:bodyPr/>
                    <a:lstStyle/>
                    <a:p>
                      <a:pPr algn="l">
                        <a:lnSpc>
                          <a:spcPts val="7840"/>
                        </a:lnSpc>
                        <a:defRPr/>
                      </a:pP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Poor outcomes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ESRD is the final manifestation of chronic kidney disease and has significant implications on long-term survival and requires hemodialysis. </a:t>
                      </a:r>
                      <a:endParaRPr lang="en-US" sz="1100" dirty="0"/>
                    </a:p>
                    <a:p>
                      <a:pPr>
                        <a:lnSpc>
                          <a:spcPts val="3599"/>
                        </a:lnSpc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878">
                <a:tc>
                  <a:txBody>
                    <a:bodyPr/>
                    <a:lstStyle/>
                    <a:p>
                      <a:pPr algn="l">
                        <a:lnSpc>
                          <a:spcPts val="7840"/>
                        </a:lnSpc>
                        <a:defRPr/>
                      </a:pP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557,000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Patients in the United States reliant on hemodialysis. </a:t>
                      </a:r>
                      <a:endParaRPr lang="en-US" sz="1100" dirty="0"/>
                    </a:p>
                    <a:p>
                      <a:pPr>
                        <a:lnSpc>
                          <a:spcPts val="3599"/>
                        </a:lnSpc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 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2804326" y="3734456"/>
            <a:ext cx="5027740" cy="5809363"/>
          </a:xfrm>
          <a:custGeom>
            <a:avLst/>
            <a:gdLst/>
            <a:ahLst/>
            <a:cxnLst/>
            <a:rect l="l" t="t" r="r" b="b"/>
            <a:pathLst>
              <a:path w="5027740" h="5809363">
                <a:moveTo>
                  <a:pt x="0" y="0"/>
                </a:moveTo>
                <a:lnTo>
                  <a:pt x="5027740" y="0"/>
                </a:lnTo>
                <a:lnTo>
                  <a:pt x="5027740" y="5809363"/>
                </a:lnTo>
                <a:lnTo>
                  <a:pt x="0" y="58093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26910" y="1028700"/>
            <a:ext cx="10479188" cy="3089467"/>
            <a:chOff x="0" y="0"/>
            <a:chExt cx="13972250" cy="4119289"/>
          </a:xfrm>
        </p:grpSpPr>
        <p:sp>
          <p:nvSpPr>
            <p:cNvPr id="5" name="TextBox 5"/>
            <p:cNvSpPr txBox="1"/>
            <p:nvPr/>
          </p:nvSpPr>
          <p:spPr>
            <a:xfrm>
              <a:off x="0" y="76200"/>
              <a:ext cx="13972250" cy="2965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49"/>
                </a:lnSpc>
              </a:pPr>
              <a:r>
                <a:rPr lang="en-US" sz="8499" spc="-84">
                  <a:solidFill>
                    <a:srgbClr val="3884FD"/>
                  </a:solidFill>
                  <a:latin typeface="Nunito Bold"/>
                </a:rPr>
                <a:t>Clinical Background</a:t>
              </a:r>
            </a:p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3884FD"/>
                  </a:solidFill>
                  <a:latin typeface="Nunito Bold"/>
                </a:rPr>
                <a:t>End-Stage Renal Disease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301620"/>
              <a:ext cx="12562183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09159"/>
              </p:ext>
            </p:extLst>
          </p:nvPr>
        </p:nvGraphicFramePr>
        <p:xfrm>
          <a:off x="10032344" y="1092445"/>
          <a:ext cx="7086600" cy="8553450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6719"/>
                        </a:lnSpc>
                        <a:defRPr/>
                      </a:pPr>
                      <a:r>
                        <a:rPr lang="en-US" sz="5599">
                          <a:solidFill>
                            <a:srgbClr val="243762"/>
                          </a:solidFill>
                          <a:latin typeface="Nunito Sans Bold"/>
                        </a:rPr>
                        <a:t>400ml/min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the average rate of dialysis in the United States.</a:t>
                      </a:r>
                      <a:endParaRPr lang="en-US" sz="1100" dirty="0"/>
                    </a:p>
                    <a:p>
                      <a:pPr>
                        <a:lnSpc>
                          <a:spcPts val="3599"/>
                        </a:lnSpc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 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7840"/>
                        </a:lnSpc>
                        <a:defRPr/>
                      </a:pP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Exhausting 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325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Having your entire blood volume circulating through a machine exacts a toll on the human body. </a:t>
                      </a:r>
                      <a:endParaRPr lang="en-US" sz="1100" dirty="0"/>
                    </a:p>
                    <a:p>
                      <a:pPr>
                        <a:lnSpc>
                          <a:spcPts val="3599"/>
                        </a:lnSpc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 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7840"/>
                        </a:lnSpc>
                        <a:defRPr/>
                      </a:pP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Requires "</a:t>
                      </a: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 Italics"/>
                        </a:rPr>
                        <a:t>Access</a:t>
                      </a: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"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325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You don't just "start" hemodialysis. A series of events needs to happen to create a suitable "access" site for hemodialysis. </a:t>
                      </a:r>
                      <a:endParaRPr lang="en-US" sz="1100" dirty="0"/>
                    </a:p>
                    <a:p>
                      <a:pPr>
                        <a:lnSpc>
                          <a:spcPts val="3599"/>
                        </a:lnSpc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028700" y="1177819"/>
            <a:ext cx="8115300" cy="2015045"/>
            <a:chOff x="0" y="0"/>
            <a:chExt cx="10820400" cy="2686727"/>
          </a:xfrm>
        </p:grpSpPr>
        <p:sp>
          <p:nvSpPr>
            <p:cNvPr id="4" name="TextBox 4"/>
            <p:cNvSpPr txBox="1"/>
            <p:nvPr/>
          </p:nvSpPr>
          <p:spPr>
            <a:xfrm>
              <a:off x="0" y="85725"/>
              <a:ext cx="10820400" cy="1633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49"/>
                </a:lnSpc>
              </a:pPr>
              <a:r>
                <a:rPr lang="en-US" sz="8499" spc="-84">
                  <a:solidFill>
                    <a:srgbClr val="3884FD"/>
                  </a:solidFill>
                  <a:latin typeface="Nunito Bold"/>
                </a:rPr>
                <a:t>Hemodialysis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88650"/>
              <a:ext cx="9728414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243762"/>
                  </a:solidFill>
                  <a:latin typeface="Nunito"/>
                </a:rPr>
                <a:t>The last resort. </a:t>
              </a: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986121" y="3525666"/>
            <a:ext cx="4200458" cy="5820699"/>
            <a:chOff x="0" y="0"/>
            <a:chExt cx="4734560" cy="6560820"/>
          </a:xfrm>
        </p:grpSpPr>
        <p:sp>
          <p:nvSpPr>
            <p:cNvPr id="7" name="Freeform 7"/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r="-87569" b="-4450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27025"/>
              </p:ext>
            </p:extLst>
          </p:nvPr>
        </p:nvGraphicFramePr>
        <p:xfrm>
          <a:off x="10162838" y="1177819"/>
          <a:ext cx="7096462" cy="7210425"/>
        </p:xfrm>
        <a:graphic>
          <a:graphicData uri="http://schemas.openxmlformats.org/drawingml/2006/table">
            <a:tbl>
              <a:tblPr/>
              <a:tblGrid>
                <a:gridCol w="709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6719"/>
                        </a:lnSpc>
                        <a:defRPr/>
                      </a:pPr>
                      <a:r>
                        <a:rPr lang="en-US" sz="5599">
                          <a:solidFill>
                            <a:srgbClr val="243762"/>
                          </a:solidFill>
                          <a:latin typeface="Nunito Sans Bold"/>
                        </a:rPr>
                        <a:t>40%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Fail within 1 year</a:t>
                      </a:r>
                      <a:endParaRPr lang="en-US" sz="1100"/>
                    </a:p>
                    <a:p>
                      <a:pPr>
                        <a:lnSpc>
                          <a:spcPts val="3599"/>
                        </a:lnSpc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 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7840"/>
                        </a:lnSpc>
                        <a:defRPr/>
                      </a:pP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Stenosis/Thrombosis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are the leading causes of failure. </a:t>
                      </a:r>
                      <a:endParaRPr lang="en-US" sz="1100"/>
                    </a:p>
                    <a:p>
                      <a:pPr>
                        <a:lnSpc>
                          <a:spcPts val="3599"/>
                        </a:lnSpc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 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7840"/>
                        </a:lnSpc>
                        <a:defRPr/>
                      </a:pPr>
                      <a:r>
                        <a:rPr lang="en-US" sz="5600">
                          <a:solidFill>
                            <a:srgbClr val="243762"/>
                          </a:solidFill>
                          <a:latin typeface="Nunito Sans Bold"/>
                        </a:rPr>
                        <a:t>48 hours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325"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The accepted duration of time where modern techniques can salvage an acutely thrombosed fistula. </a:t>
                      </a:r>
                      <a:endParaRPr lang="en-US" sz="1100" dirty="0"/>
                    </a:p>
                    <a:p>
                      <a:pPr>
                        <a:lnSpc>
                          <a:spcPts val="3599"/>
                        </a:lnSpc>
                      </a:pP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491401" y="3740320"/>
            <a:ext cx="4102408" cy="5210911"/>
          </a:xfrm>
          <a:custGeom>
            <a:avLst/>
            <a:gdLst/>
            <a:ahLst/>
            <a:cxnLst/>
            <a:rect l="l" t="t" r="r" b="b"/>
            <a:pathLst>
              <a:path w="4102408" h="5210911">
                <a:moveTo>
                  <a:pt x="0" y="0"/>
                </a:moveTo>
                <a:lnTo>
                  <a:pt x="4102408" y="0"/>
                </a:lnTo>
                <a:lnTo>
                  <a:pt x="4102408" y="5210911"/>
                </a:lnTo>
                <a:lnTo>
                  <a:pt x="0" y="521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263544"/>
            <a:ext cx="8115300" cy="238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84">
                <a:solidFill>
                  <a:srgbClr val="3884FD"/>
                </a:solidFill>
                <a:latin typeface="Nunito Bold"/>
              </a:rPr>
              <a:t>Maturation: a Clinical Problem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586175" cy="3273139"/>
            <a:chOff x="0" y="0"/>
            <a:chExt cx="11448234" cy="4364185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11448234" cy="1633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49"/>
                </a:lnSpc>
              </a:pPr>
              <a:r>
                <a:rPr lang="en-US" sz="8499" spc="-84">
                  <a:solidFill>
                    <a:srgbClr val="3884FD"/>
                  </a:solidFill>
                  <a:latin typeface="Nunito Bold"/>
                </a:rPr>
                <a:t>Solution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67579"/>
              <a:ext cx="9224785" cy="219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243762"/>
                  </a:solidFill>
                  <a:latin typeface="Nunito"/>
                </a:rPr>
                <a:t>Uses auditory signals and intermittent signal collection to monitor for AVF stenosis/thrombosis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97808" y="3836384"/>
            <a:ext cx="1528880" cy="2916009"/>
          </a:xfrm>
          <a:custGeom>
            <a:avLst/>
            <a:gdLst/>
            <a:ahLst/>
            <a:cxnLst/>
            <a:rect l="l" t="t" r="r" b="b"/>
            <a:pathLst>
              <a:path w="1528880" h="2916009">
                <a:moveTo>
                  <a:pt x="0" y="0"/>
                </a:moveTo>
                <a:lnTo>
                  <a:pt x="1528879" y="0"/>
                </a:lnTo>
                <a:lnTo>
                  <a:pt x="1528879" y="2916009"/>
                </a:lnTo>
                <a:lnTo>
                  <a:pt x="0" y="29160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440" t="-47763" r="-95448" b="-110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898008" y="7734420"/>
            <a:ext cx="4156845" cy="1523880"/>
          </a:xfrm>
          <a:custGeom>
            <a:avLst/>
            <a:gdLst/>
            <a:ahLst/>
            <a:cxnLst/>
            <a:rect l="l" t="t" r="r" b="b"/>
            <a:pathLst>
              <a:path w="4156845" h="1523880">
                <a:moveTo>
                  <a:pt x="0" y="0"/>
                </a:moveTo>
                <a:lnTo>
                  <a:pt x="4156845" y="0"/>
                </a:lnTo>
                <a:lnTo>
                  <a:pt x="4156845" y="1523880"/>
                </a:lnTo>
                <a:lnTo>
                  <a:pt x="0" y="15238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038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710282">
            <a:off x="10201272" y="6555352"/>
            <a:ext cx="1019876" cy="1927601"/>
          </a:xfrm>
          <a:custGeom>
            <a:avLst/>
            <a:gdLst/>
            <a:ahLst/>
            <a:cxnLst/>
            <a:rect l="l" t="t" r="r" b="b"/>
            <a:pathLst>
              <a:path w="1019876" h="1927601">
                <a:moveTo>
                  <a:pt x="0" y="0"/>
                </a:moveTo>
                <a:lnTo>
                  <a:pt x="1019876" y="0"/>
                </a:lnTo>
                <a:lnTo>
                  <a:pt x="1019876" y="1927601"/>
                </a:lnTo>
                <a:lnTo>
                  <a:pt x="0" y="1927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117633" y="505843"/>
            <a:ext cx="2858797" cy="2037543"/>
          </a:xfrm>
          <a:custGeom>
            <a:avLst/>
            <a:gdLst/>
            <a:ahLst/>
            <a:cxnLst/>
            <a:rect l="l" t="t" r="r" b="b"/>
            <a:pathLst>
              <a:path w="2858797" h="2037543">
                <a:moveTo>
                  <a:pt x="0" y="0"/>
                </a:moveTo>
                <a:lnTo>
                  <a:pt x="2858798" y="0"/>
                </a:lnTo>
                <a:lnTo>
                  <a:pt x="2858798" y="2037543"/>
                </a:lnTo>
                <a:lnTo>
                  <a:pt x="0" y="20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9552585">
            <a:off x="9635207" y="1826256"/>
            <a:ext cx="1019876" cy="1927601"/>
          </a:xfrm>
          <a:custGeom>
            <a:avLst/>
            <a:gdLst/>
            <a:ahLst/>
            <a:cxnLst/>
            <a:rect l="l" t="t" r="r" b="b"/>
            <a:pathLst>
              <a:path w="1019876" h="1927601">
                <a:moveTo>
                  <a:pt x="0" y="0"/>
                </a:moveTo>
                <a:lnTo>
                  <a:pt x="1019876" y="0"/>
                </a:lnTo>
                <a:lnTo>
                  <a:pt x="1019876" y="1927601"/>
                </a:lnTo>
                <a:lnTo>
                  <a:pt x="0" y="1927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381734" y="3517984"/>
            <a:ext cx="2498209" cy="2513921"/>
          </a:xfrm>
          <a:custGeom>
            <a:avLst/>
            <a:gdLst/>
            <a:ahLst/>
            <a:cxnLst/>
            <a:rect l="l" t="t" r="r" b="b"/>
            <a:pathLst>
              <a:path w="2498209" h="2513921">
                <a:moveTo>
                  <a:pt x="0" y="0"/>
                </a:moveTo>
                <a:lnTo>
                  <a:pt x="2498209" y="0"/>
                </a:lnTo>
                <a:lnTo>
                  <a:pt x="2498209" y="2513920"/>
                </a:lnTo>
                <a:lnTo>
                  <a:pt x="0" y="25139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373423">
            <a:off x="14537663" y="2001134"/>
            <a:ext cx="1019876" cy="1927601"/>
          </a:xfrm>
          <a:custGeom>
            <a:avLst/>
            <a:gdLst/>
            <a:ahLst/>
            <a:cxnLst/>
            <a:rect l="l" t="t" r="r" b="b"/>
            <a:pathLst>
              <a:path w="1019876" h="1927601">
                <a:moveTo>
                  <a:pt x="0" y="0"/>
                </a:moveTo>
                <a:lnTo>
                  <a:pt x="1019876" y="0"/>
                </a:lnTo>
                <a:lnTo>
                  <a:pt x="1019876" y="1927600"/>
                </a:lnTo>
                <a:lnTo>
                  <a:pt x="0" y="192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6208510">
            <a:off x="13967576" y="2617603"/>
            <a:ext cx="1019876" cy="1927601"/>
          </a:xfrm>
          <a:custGeom>
            <a:avLst/>
            <a:gdLst/>
            <a:ahLst/>
            <a:cxnLst/>
            <a:rect l="l" t="t" r="r" b="b"/>
            <a:pathLst>
              <a:path w="1019876" h="1927601">
                <a:moveTo>
                  <a:pt x="0" y="0"/>
                </a:moveTo>
                <a:lnTo>
                  <a:pt x="1019876" y="0"/>
                </a:lnTo>
                <a:lnTo>
                  <a:pt x="1019876" y="1927601"/>
                </a:lnTo>
                <a:lnTo>
                  <a:pt x="0" y="1927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425073">
            <a:off x="10352179" y="2554183"/>
            <a:ext cx="1019876" cy="1927601"/>
          </a:xfrm>
          <a:custGeom>
            <a:avLst/>
            <a:gdLst/>
            <a:ahLst/>
            <a:cxnLst/>
            <a:rect l="l" t="t" r="r" b="b"/>
            <a:pathLst>
              <a:path w="1019876" h="1927601">
                <a:moveTo>
                  <a:pt x="0" y="0"/>
                </a:moveTo>
                <a:lnTo>
                  <a:pt x="1019876" y="0"/>
                </a:lnTo>
                <a:lnTo>
                  <a:pt x="1019876" y="1927601"/>
                </a:lnTo>
                <a:lnTo>
                  <a:pt x="0" y="19276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28700" y="5181293"/>
            <a:ext cx="6071848" cy="4675718"/>
          </a:xfrm>
          <a:custGeom>
            <a:avLst/>
            <a:gdLst/>
            <a:ahLst/>
            <a:cxnLst/>
            <a:rect l="l" t="t" r="r" b="b"/>
            <a:pathLst>
              <a:path w="6071848" h="4675718">
                <a:moveTo>
                  <a:pt x="0" y="0"/>
                </a:moveTo>
                <a:lnTo>
                  <a:pt x="6071848" y="0"/>
                </a:lnTo>
                <a:lnTo>
                  <a:pt x="6071848" y="4675718"/>
                </a:lnTo>
                <a:lnTo>
                  <a:pt x="0" y="46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-9954"/>
          <a:ext cx="18288000" cy="10306909"/>
        </p:xfrm>
        <a:graphic>
          <a:graphicData uri="http://schemas.openxmlformats.org/drawingml/2006/table">
            <a:tbl>
              <a:tblPr/>
              <a:tblGrid>
                <a:gridCol w="1282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7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666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3884FD"/>
                          </a:solidFill>
                          <a:latin typeface="Nunito Sans Bold"/>
                        </a:rPr>
                        <a:t>Audio Engineering</a:t>
                      </a:r>
                      <a:endParaRPr lang="en-US" sz="1100"/>
                    </a:p>
                  </a:txBody>
                  <a:tcPr marL="47625" marR="47625" marT="47625" marB="47625"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3884FD"/>
                          </a:solidFill>
                          <a:latin typeface="Nunito Sans Bold"/>
                        </a:rPr>
                        <a:t>Software Development</a:t>
                      </a:r>
                      <a:endParaRPr lang="en-US" sz="1100"/>
                    </a:p>
                  </a:txBody>
                  <a:tcPr marL="47625" marR="47625" marT="47625" marB="47625"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31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Signal processing, acoustic optimization of the device. </a:t>
                      </a:r>
                      <a:endParaRPr lang="en-US" sz="1100"/>
                    </a:p>
                  </a:txBody>
                  <a:tcPr marL="47625" marR="47625" marT="47625" marB="47625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AUVI currently uses an “audio engine” which needs further development. </a:t>
                      </a:r>
                      <a:endParaRPr lang="en-US" sz="1100"/>
                    </a:p>
                  </a:txBody>
                  <a:tcPr marL="47625" marR="47625" marT="47625" marB="47625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90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r>
                        <a:rPr lang="en-US" sz="3200">
                          <a:solidFill>
                            <a:srgbClr val="3884FD"/>
                          </a:solidFill>
                          <a:latin typeface="Nunito Sans Bold"/>
                        </a:rPr>
                        <a:t>Electrical engineering</a:t>
                      </a:r>
                      <a:endParaRPr lang="en-US" sz="1100"/>
                    </a:p>
                  </a:txBody>
                  <a:tcPr marL="47625" marR="47625" marT="47625" marB="47625"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8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480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4480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4480"/>
                        </a:lnSpc>
                      </a:pPr>
                      <a:r>
                        <a:rPr lang="en-US" sz="3200">
                          <a:solidFill>
                            <a:srgbClr val="3884FD"/>
                          </a:solidFill>
                          <a:latin typeface="Nunito Sans Bold"/>
                        </a:rPr>
                        <a:t>This project is needed, interdisciplinary, and funded. </a:t>
                      </a:r>
                    </a:p>
                  </a:txBody>
                  <a:tcPr marL="47625" marR="47625" marT="47625" marB="47625"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02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243762"/>
                          </a:solidFill>
                          <a:latin typeface="Nunito"/>
                        </a:rPr>
                        <a:t>Microcontroller, custom boards, PCB design.</a:t>
                      </a:r>
                      <a:endParaRPr lang="en-US" sz="1100"/>
                    </a:p>
                  </a:txBody>
                  <a:tcPr marL="47625" marR="47625" marT="47625" marB="47625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282101" y="925317"/>
            <a:ext cx="915398" cy="915398"/>
            <a:chOff x="0" y="0"/>
            <a:chExt cx="1220531" cy="12205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20531" cy="122053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39679" y="248316"/>
              <a:ext cx="9411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Nunito Bold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480295" y="925317"/>
            <a:ext cx="915398" cy="915398"/>
            <a:chOff x="0" y="0"/>
            <a:chExt cx="1220531" cy="122053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220531" cy="122053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39679" y="248316"/>
              <a:ext cx="9411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Nunito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09700" y="6050736"/>
            <a:ext cx="915398" cy="915398"/>
            <a:chOff x="0" y="0"/>
            <a:chExt cx="1220531" cy="122053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20531" cy="122053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679" y="248316"/>
              <a:ext cx="94117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Nunito Bold"/>
                </a:rPr>
                <a:t>03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7259300" y="134635"/>
            <a:ext cx="926147" cy="708643"/>
          </a:xfrm>
          <a:custGeom>
            <a:avLst/>
            <a:gdLst/>
            <a:ahLst/>
            <a:cxnLst/>
            <a:rect l="l" t="t" r="r" b="b"/>
            <a:pathLst>
              <a:path w="926147" h="708643">
                <a:moveTo>
                  <a:pt x="0" y="0"/>
                </a:moveTo>
                <a:lnTo>
                  <a:pt x="926147" y="0"/>
                </a:lnTo>
                <a:lnTo>
                  <a:pt x="926147" y="708643"/>
                </a:lnTo>
                <a:lnTo>
                  <a:pt x="0" y="7086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155981" y="4575175"/>
            <a:ext cx="4745385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9"/>
              </a:lnSpc>
              <a:spcBef>
                <a:spcPct val="0"/>
              </a:spcBef>
            </a:pPr>
            <a:r>
              <a:rPr lang="en-US" sz="8499" spc="-84">
                <a:solidFill>
                  <a:srgbClr val="3884FD"/>
                </a:solidFill>
                <a:latin typeface="Nunito Bold"/>
              </a:rPr>
              <a:t>Your Role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480295" y="8807886"/>
            <a:ext cx="2552525" cy="900829"/>
          </a:xfrm>
          <a:custGeom>
            <a:avLst/>
            <a:gdLst/>
            <a:ahLst/>
            <a:cxnLst/>
            <a:rect l="l" t="t" r="r" b="b"/>
            <a:pathLst>
              <a:path w="2552525" h="900829">
                <a:moveTo>
                  <a:pt x="0" y="0"/>
                </a:moveTo>
                <a:lnTo>
                  <a:pt x="2552525" y="0"/>
                </a:lnTo>
                <a:lnTo>
                  <a:pt x="2552525" y="900828"/>
                </a:lnTo>
                <a:lnTo>
                  <a:pt x="0" y="900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434725" y="8533153"/>
            <a:ext cx="1480579" cy="1480579"/>
          </a:xfrm>
          <a:custGeom>
            <a:avLst/>
            <a:gdLst/>
            <a:ahLst/>
            <a:cxnLst/>
            <a:rect l="l" t="t" r="r" b="b"/>
            <a:pathLst>
              <a:path w="1480579" h="1480579">
                <a:moveTo>
                  <a:pt x="0" y="0"/>
                </a:moveTo>
                <a:lnTo>
                  <a:pt x="1480579" y="0"/>
                </a:lnTo>
                <a:lnTo>
                  <a:pt x="1480579" y="1480579"/>
                </a:lnTo>
                <a:lnTo>
                  <a:pt x="0" y="1480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720647" y="8533153"/>
            <a:ext cx="1450294" cy="1450294"/>
          </a:xfrm>
          <a:custGeom>
            <a:avLst/>
            <a:gdLst/>
            <a:ahLst/>
            <a:cxnLst/>
            <a:rect l="l" t="t" r="r" b="b"/>
            <a:pathLst>
              <a:path w="1450294" h="1450294">
                <a:moveTo>
                  <a:pt x="0" y="0"/>
                </a:moveTo>
                <a:lnTo>
                  <a:pt x="1450294" y="0"/>
                </a:lnTo>
                <a:lnTo>
                  <a:pt x="1450294" y="1450294"/>
                </a:lnTo>
                <a:lnTo>
                  <a:pt x="0" y="14502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44759"/>
              </p:ext>
            </p:extLst>
          </p:nvPr>
        </p:nvGraphicFramePr>
        <p:xfrm>
          <a:off x="1028700" y="3083197"/>
          <a:ext cx="9570027" cy="5720214"/>
        </p:xfrm>
        <a:graphic>
          <a:graphicData uri="http://schemas.openxmlformats.org/drawingml/2006/table">
            <a:tbl>
              <a:tblPr/>
              <a:tblGrid>
                <a:gridCol w="130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dirty="0">
                          <a:solidFill>
                            <a:srgbClr val="3884FD"/>
                          </a:solidFill>
                          <a:latin typeface="Nunito Sans Bold"/>
                        </a:rPr>
                        <a:t>01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dirty="0">
                          <a:solidFill>
                            <a:srgbClr val="3884FD"/>
                          </a:solidFill>
                          <a:latin typeface="Nunito Sans Bold"/>
                        </a:rPr>
                        <a:t>Develop Early-stage technology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022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>
                          <a:solidFill>
                            <a:srgbClr val="243762"/>
                          </a:solidFill>
                          <a:latin typeface="Nunito"/>
                        </a:rPr>
                        <a:t>Prototyping, patents, freedom to innovate.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92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3884FD"/>
                          </a:solidFill>
                          <a:latin typeface="Nunito Sans Bold"/>
                        </a:rPr>
                        <a:t>02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3884FD"/>
                          </a:solidFill>
                          <a:latin typeface="Nunito Sans Bold"/>
                        </a:rPr>
                        <a:t>Engage with Commercialization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8325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Support from the medical school for commercialization. Passionate founders. The project has significant interest in vascular surgery and interventional radiology societies.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3884FD"/>
                          </a:solidFill>
                          <a:latin typeface="Nunito Sans Bold"/>
                        </a:rPr>
                        <a:t>03</a:t>
                      </a: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 dirty="0">
                          <a:solidFill>
                            <a:srgbClr val="3884FD"/>
                          </a:solidFill>
                          <a:latin typeface="Nunito Sans Bold"/>
                        </a:rPr>
                        <a:t>Create Impactful Technology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9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243762"/>
                          </a:solidFill>
                          <a:latin typeface="Nunito"/>
                        </a:rPr>
                        <a:t>Your developments can help save lives and improve quality of life for patients</a:t>
                      </a:r>
                      <a:endParaRPr lang="en-US" sz="1100" dirty="0"/>
                    </a:p>
                  </a:txBody>
                  <a:tcPr marL="0" marR="0" marT="0" marB="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7259300" y="176530"/>
            <a:ext cx="802704" cy="622994"/>
          </a:xfrm>
          <a:custGeom>
            <a:avLst/>
            <a:gdLst/>
            <a:ahLst/>
            <a:cxnLst/>
            <a:rect l="l" t="t" r="r" b="b"/>
            <a:pathLst>
              <a:path w="802704" h="622994">
                <a:moveTo>
                  <a:pt x="0" y="0"/>
                </a:moveTo>
                <a:lnTo>
                  <a:pt x="802704" y="0"/>
                </a:lnTo>
                <a:lnTo>
                  <a:pt x="802704" y="622994"/>
                </a:lnTo>
                <a:lnTo>
                  <a:pt x="0" y="62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104900"/>
            <a:ext cx="12579106" cy="12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84">
                <a:solidFill>
                  <a:srgbClr val="243762"/>
                </a:solidFill>
                <a:latin typeface="Nunito Bold"/>
              </a:rPr>
              <a:t>Value Added to YOU.</a:t>
            </a:r>
          </a:p>
        </p:txBody>
      </p:sp>
      <p:sp>
        <p:nvSpPr>
          <p:cNvPr id="5" name="Freeform 5"/>
          <p:cNvSpPr/>
          <p:nvPr/>
        </p:nvSpPr>
        <p:spPr>
          <a:xfrm>
            <a:off x="10598727" y="3083197"/>
            <a:ext cx="7118148" cy="5114799"/>
          </a:xfrm>
          <a:custGeom>
            <a:avLst/>
            <a:gdLst/>
            <a:ahLst/>
            <a:cxnLst/>
            <a:rect l="l" t="t" r="r" b="b"/>
            <a:pathLst>
              <a:path w="7118148" h="5114799">
                <a:moveTo>
                  <a:pt x="0" y="0"/>
                </a:moveTo>
                <a:lnTo>
                  <a:pt x="7118148" y="0"/>
                </a:lnTo>
                <a:lnTo>
                  <a:pt x="7118148" y="5114799"/>
                </a:lnTo>
                <a:lnTo>
                  <a:pt x="0" y="511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33860" y="8327617"/>
            <a:ext cx="9660697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166662" y="3037182"/>
            <a:ext cx="14595091" cy="4918258"/>
          </a:xfrm>
          <a:custGeom>
            <a:avLst/>
            <a:gdLst/>
            <a:ahLst/>
            <a:cxnLst/>
            <a:rect l="l" t="t" r="r" b="b"/>
            <a:pathLst>
              <a:path w="14595091" h="4918258">
                <a:moveTo>
                  <a:pt x="0" y="0"/>
                </a:moveTo>
                <a:lnTo>
                  <a:pt x="14595091" y="0"/>
                </a:lnTo>
                <a:lnTo>
                  <a:pt x="14595091" y="4918258"/>
                </a:lnTo>
                <a:lnTo>
                  <a:pt x="0" y="4918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166662" y="6553919"/>
            <a:ext cx="1779782" cy="1400837"/>
          </a:xfrm>
          <a:custGeom>
            <a:avLst/>
            <a:gdLst/>
            <a:ahLst/>
            <a:cxnLst/>
            <a:rect l="l" t="t" r="r" b="b"/>
            <a:pathLst>
              <a:path w="1779782" h="1400837">
                <a:moveTo>
                  <a:pt x="0" y="0"/>
                </a:moveTo>
                <a:lnTo>
                  <a:pt x="1779782" y="0"/>
                </a:lnTo>
                <a:lnTo>
                  <a:pt x="1779782" y="1400837"/>
                </a:lnTo>
                <a:lnTo>
                  <a:pt x="0" y="140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60" b="-335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166662" y="1181100"/>
            <a:ext cx="13713753" cy="1221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8499" spc="-84" dirty="0">
                <a:solidFill>
                  <a:srgbClr val="3884FD"/>
                </a:solidFill>
                <a:latin typeface="Nunito"/>
              </a:rPr>
              <a:t>Contact: ericm6@illinois.edu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330</Words>
  <Application>Microsoft Office PowerPoint</Application>
  <PresentationFormat>Custom</PresentationFormat>
  <Paragraphs>63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var(--fontFamilyBase)</vt:lpstr>
      <vt:lpstr>Arial</vt:lpstr>
      <vt:lpstr>Nunito Sans Bold</vt:lpstr>
      <vt:lpstr>Nunito Bold</vt:lpstr>
      <vt:lpstr>-apple-system</vt:lpstr>
      <vt:lpstr>Calibri</vt:lpstr>
      <vt:lpstr>Nunito Sans Bold Italics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Deck-Electrical Engineers  </dc:title>
  <cp:lastModifiedBy>Eric Moran</cp:lastModifiedBy>
  <cp:revision>2</cp:revision>
  <dcterms:created xsi:type="dcterms:W3CDTF">2006-08-16T00:00:00Z</dcterms:created>
  <dcterms:modified xsi:type="dcterms:W3CDTF">2024-01-16T22:26:25Z</dcterms:modified>
  <dc:identifier>DAFrkWXHeDg</dc:identifier>
</cp:coreProperties>
</file>